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713"/>
  </p:normalViewPr>
  <p:slideViewPr>
    <p:cSldViewPr snapToGrid="0" snapToObjects="1">
      <p:cViewPr>
        <p:scale>
          <a:sx n="71" d="100"/>
          <a:sy n="71" d="100"/>
        </p:scale>
        <p:origin x="16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4B2B-D87E-A949-AA54-69C31B67DA8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6F49-F5F3-3F4F-B0D3-9BA6DF248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6F49-F5F3-3F4F-B0D3-9BA6DF248D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6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Remove allergens</a:t>
            </a:r>
          </a:p>
          <a:p>
            <a:r>
              <a:rPr lang="en-GB" dirty="0" smtClean="0"/>
              <a:t>IM</a:t>
            </a:r>
            <a:r>
              <a:rPr lang="en-GB" baseline="0" dirty="0" smtClean="0"/>
              <a:t> adrenaline</a:t>
            </a:r>
          </a:p>
          <a:p>
            <a:r>
              <a:rPr lang="en-GB" baseline="0" dirty="0" smtClean="0"/>
              <a:t>IM/ slow IV antihistamine (</a:t>
            </a:r>
            <a:r>
              <a:rPr lang="en-GB" baseline="0" dirty="0" err="1" smtClean="0"/>
              <a:t>chlorphenamine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IM/ slow IV steroid (hydrocortisone)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6F49-F5F3-3F4F-B0D3-9BA6DF248D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2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8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0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0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1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9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8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6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CCC3-4246-0C40-8387-FC7513F75C0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33AD-A020-0A44-9D98-D4FF8EE48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Anaphylaxis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Thomas Tay</a:t>
            </a:r>
          </a:p>
          <a:p>
            <a:r>
              <a:rPr lang="en-GB" dirty="0" smtClean="0"/>
              <a:t>Adapted from Resuscitation Council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96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Aetiology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3542"/>
            <a:ext cx="10515600" cy="3615503"/>
          </a:xfrm>
        </p:spPr>
      </p:pic>
    </p:spTree>
    <p:extLst>
      <p:ext uri="{BB962C8B-B14F-4D97-AF65-F5344CB8AC3E}">
        <p14:creationId xmlns:p14="http://schemas.microsoft.com/office/powerpoint/2010/main" val="183030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diagnoses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Life-threatening</a:t>
            </a:r>
          </a:p>
          <a:p>
            <a:pPr lvl="1"/>
            <a:r>
              <a:rPr lang="en-GB" dirty="0" smtClean="0"/>
              <a:t>Life-threatening asthma</a:t>
            </a:r>
          </a:p>
          <a:p>
            <a:pPr lvl="1"/>
            <a:r>
              <a:rPr lang="en-GB" dirty="0" smtClean="0"/>
              <a:t>Septic shock</a:t>
            </a:r>
          </a:p>
          <a:p>
            <a:r>
              <a:rPr lang="en-GB" dirty="0" smtClean="0"/>
              <a:t>Non life-threatening</a:t>
            </a:r>
          </a:p>
          <a:p>
            <a:pPr lvl="1"/>
            <a:r>
              <a:rPr lang="en-GB" dirty="0" smtClean="0"/>
              <a:t>Faint (vasovagal episode)</a:t>
            </a:r>
          </a:p>
          <a:p>
            <a:pPr lvl="1"/>
            <a:r>
              <a:rPr lang="en-GB" dirty="0" smtClean="0"/>
              <a:t>Panic attack</a:t>
            </a:r>
          </a:p>
          <a:p>
            <a:pPr lvl="1"/>
            <a:r>
              <a:rPr lang="en-GB" dirty="0" smtClean="0"/>
              <a:t>Breath-holding episode</a:t>
            </a:r>
          </a:p>
          <a:p>
            <a:pPr lvl="1"/>
            <a:r>
              <a:rPr lang="en-GB" dirty="0" smtClean="0"/>
              <a:t>Idiopathic (non-allergic) </a:t>
            </a:r>
            <a:r>
              <a:rPr lang="en-GB" dirty="0" err="1" smtClean="0"/>
              <a:t>urticaria</a:t>
            </a:r>
            <a:r>
              <a:rPr lang="en-GB" dirty="0" smtClean="0"/>
              <a:t> or angioedema</a:t>
            </a:r>
          </a:p>
        </p:txBody>
      </p:sp>
    </p:spTree>
    <p:extLst>
      <p:ext uri="{BB962C8B-B14F-4D97-AF65-F5344CB8AC3E}">
        <p14:creationId xmlns:p14="http://schemas.microsoft.com/office/powerpoint/2010/main" val="167048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6122" y="1529541"/>
            <a:ext cx="3638566" cy="5328459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5"/>
          <a:stretch/>
        </p:blipFill>
        <p:spPr>
          <a:xfrm>
            <a:off x="6706322" y="1690688"/>
            <a:ext cx="3655844" cy="38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Remove allergens</a:t>
            </a:r>
          </a:p>
        </p:txBody>
      </p:sp>
    </p:spTree>
    <p:extLst>
      <p:ext uri="{BB962C8B-B14F-4D97-AF65-F5344CB8AC3E}">
        <p14:creationId xmlns:p14="http://schemas.microsoft.com/office/powerpoint/2010/main" val="114081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GB" dirty="0"/>
              <a:t>IM Adrenaline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60CA4B-6127-4609-9217-7709C631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Most important drug for the treatment of anaphylaxis</a:t>
            </a:r>
          </a:p>
          <a:p>
            <a:r>
              <a:rPr lang="en-US" sz="1800" dirty="0" smtClean="0"/>
              <a:t>Mechanism</a:t>
            </a:r>
          </a:p>
          <a:p>
            <a:pPr lvl="1"/>
            <a:r>
              <a:rPr lang="en-US" sz="1400" dirty="0" smtClean="0"/>
              <a:t>Bronchodilation</a:t>
            </a:r>
          </a:p>
          <a:p>
            <a:pPr lvl="1"/>
            <a:r>
              <a:rPr lang="en-US" sz="1400" dirty="0" smtClean="0"/>
              <a:t>Vasoconstriction</a:t>
            </a:r>
          </a:p>
          <a:p>
            <a:pPr lvl="1"/>
            <a:r>
              <a:rPr lang="en-US" sz="1400" dirty="0" smtClean="0"/>
              <a:t>Increases force of myocardial contraction</a:t>
            </a:r>
          </a:p>
          <a:p>
            <a:pPr lvl="1"/>
            <a:r>
              <a:rPr lang="en-US" sz="1400" dirty="0" smtClean="0"/>
              <a:t>Suppresses histamine and leukotriene release</a:t>
            </a:r>
          </a:p>
          <a:p>
            <a:r>
              <a:rPr lang="en-US" sz="1800" dirty="0" smtClean="0"/>
              <a:t>Should be given to patients with life-threatening features</a:t>
            </a:r>
            <a:endParaRPr lang="en-US" sz="1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090" y="3405717"/>
            <a:ext cx="3573243" cy="324446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090" y="1158220"/>
            <a:ext cx="4892889" cy="15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8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942" y="1825625"/>
            <a:ext cx="8810116" cy="4351338"/>
          </a:xfrm>
        </p:spPr>
      </p:pic>
    </p:spTree>
    <p:extLst>
      <p:ext uri="{BB962C8B-B14F-4D97-AF65-F5344CB8AC3E}">
        <p14:creationId xmlns:p14="http://schemas.microsoft.com/office/powerpoint/2010/main" val="186636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Antihistamines (after initial resuscitation)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35" y="2037228"/>
            <a:ext cx="8763000" cy="2349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269" y="1605055"/>
            <a:ext cx="3213847" cy="32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Steroids (after initial resuscitation)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9" y="1982465"/>
            <a:ext cx="7937500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701" y="1690688"/>
            <a:ext cx="3336590" cy="30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8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Usual investigations appropriate for medical emergency</a:t>
            </a:r>
          </a:p>
          <a:p>
            <a:pPr lvl="1"/>
            <a:r>
              <a:rPr lang="en-GB" dirty="0" smtClean="0"/>
              <a:t>ECG</a:t>
            </a:r>
          </a:p>
          <a:p>
            <a:pPr lvl="1"/>
            <a:r>
              <a:rPr lang="en-GB" dirty="0" smtClean="0"/>
              <a:t>CXR</a:t>
            </a:r>
          </a:p>
          <a:p>
            <a:pPr lvl="1"/>
            <a:r>
              <a:rPr lang="en-GB" dirty="0" smtClean="0"/>
              <a:t>U&amp;E</a:t>
            </a:r>
          </a:p>
          <a:p>
            <a:pPr lvl="1"/>
            <a:r>
              <a:rPr lang="en-GB" dirty="0" smtClean="0"/>
              <a:t>ABG</a:t>
            </a:r>
          </a:p>
          <a:p>
            <a:r>
              <a:rPr lang="en-GB" dirty="0" smtClean="0"/>
              <a:t>Mast cell </a:t>
            </a:r>
            <a:r>
              <a:rPr lang="en-GB" dirty="0" err="1" smtClean="0"/>
              <a:t>tryptase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62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Mast cell tryptase levels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A6E17100-3009-4CB5-81CD-AD663BC5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 err="1"/>
              <a:t>Tryptase</a:t>
            </a:r>
            <a:r>
              <a:rPr lang="en-US" sz="1800" dirty="0"/>
              <a:t> is the major protein component of mast cell secretory </a:t>
            </a:r>
            <a:r>
              <a:rPr lang="en-US" sz="1800" dirty="0" smtClean="0"/>
              <a:t>granules</a:t>
            </a:r>
          </a:p>
          <a:p>
            <a:r>
              <a:rPr lang="en-US" sz="1800" dirty="0" smtClean="0"/>
              <a:t>In </a:t>
            </a:r>
            <a:r>
              <a:rPr lang="en-US" sz="1800" dirty="0"/>
              <a:t>anaphylaxis, mast cell degranulation leads to markedly increased blood </a:t>
            </a:r>
            <a:r>
              <a:rPr lang="en-US" sz="1800" dirty="0" err="1"/>
              <a:t>tryptase</a:t>
            </a:r>
            <a:r>
              <a:rPr lang="en-US" sz="1800" dirty="0"/>
              <a:t> </a:t>
            </a:r>
            <a:r>
              <a:rPr lang="en-US" sz="1800" dirty="0" smtClean="0"/>
              <a:t>concentrations</a:t>
            </a:r>
          </a:p>
          <a:p>
            <a:r>
              <a:rPr lang="en-US" sz="1800" dirty="0" err="1" smtClean="0"/>
              <a:t>Tryptase</a:t>
            </a:r>
            <a:r>
              <a:rPr lang="en-US" sz="1800" dirty="0" smtClean="0"/>
              <a:t> </a:t>
            </a:r>
            <a:r>
              <a:rPr lang="en-US" sz="1800" dirty="0"/>
              <a:t>levels are useful in the follow-up of suspected anaphylactic reactions, not in the initial recognition and treatment 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5554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Anaphylaxis is a severe, life-threatening, generalised or systemic hypersensitivity reaction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sample timing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2741093"/>
            <a:ext cx="11496821" cy="35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Adrenaline auto-injector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sz="1800"/>
              <a:t>High risk of recurrence</a:t>
            </a:r>
          </a:p>
          <a:p>
            <a:pPr lvl="1"/>
            <a:r>
              <a:rPr lang="en-GB" sz="1800"/>
              <a:t>Food trigger</a:t>
            </a:r>
          </a:p>
          <a:p>
            <a:pPr lvl="1"/>
            <a:r>
              <a:rPr lang="en-GB" sz="1800"/>
              <a:t>Venom trigger</a:t>
            </a:r>
          </a:p>
          <a:p>
            <a:pPr lvl="1"/>
            <a:r>
              <a:rPr lang="en-GB" sz="1800"/>
              <a:t>Not for drug trigger</a:t>
            </a:r>
          </a:p>
          <a:p>
            <a:r>
              <a:rPr lang="en-GB" sz="1800"/>
              <a:t>Patient education on trigger avoidance + use adrenaline auto-injector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423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patients with a genuine anaphylactic reaction are not given the correct treatment</a:t>
            </a:r>
          </a:p>
          <a:p>
            <a:r>
              <a:rPr lang="en-GB" dirty="0" smtClean="0"/>
              <a:t>Patients have been given injections of adrenaline inappropriately for allergic reactions just involving the skin, or for vasovagal reactions or panic attacks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29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recognise anaphylaxis?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Anaphylaxis is likely when all of the following 3 criteria are met</a:t>
            </a:r>
          </a:p>
          <a:p>
            <a:pPr lvl="1"/>
            <a:r>
              <a:rPr lang="en-GB" b="1" dirty="0" smtClean="0"/>
              <a:t>Sudden onset and rapid progression of symptoms</a:t>
            </a:r>
          </a:p>
          <a:p>
            <a:pPr lvl="1"/>
            <a:r>
              <a:rPr lang="en-GB" b="1" dirty="0" smtClean="0"/>
              <a:t>Life-threatening Airway and/or Breathing and/or Circulation problems</a:t>
            </a:r>
          </a:p>
          <a:p>
            <a:pPr lvl="1"/>
            <a:r>
              <a:rPr lang="en-GB" b="1" dirty="0" smtClean="0"/>
              <a:t>Skin changes (flushing, </a:t>
            </a:r>
            <a:r>
              <a:rPr lang="en-GB" b="1" dirty="0" err="1" smtClean="0"/>
              <a:t>urticaria</a:t>
            </a:r>
            <a:r>
              <a:rPr lang="en-GB" b="1" dirty="0" smtClean="0"/>
              <a:t>, angioedema)</a:t>
            </a:r>
          </a:p>
          <a:p>
            <a:r>
              <a:rPr lang="en-GB" dirty="0" smtClean="0"/>
              <a:t>The following supports the diagnosis</a:t>
            </a:r>
          </a:p>
          <a:p>
            <a:pPr lvl="1"/>
            <a:r>
              <a:rPr lang="en-GB" dirty="0" smtClean="0"/>
              <a:t>Exposure to a known allergen for the patient</a:t>
            </a:r>
          </a:p>
          <a:p>
            <a:r>
              <a:rPr lang="en-GB" dirty="0" smtClean="0"/>
              <a:t>Remember:</a:t>
            </a:r>
          </a:p>
          <a:p>
            <a:pPr lvl="1"/>
            <a:r>
              <a:rPr lang="en-GB" dirty="0" smtClean="0"/>
              <a:t>Skin and mucosal changes alone are not a sign of an anaphylactic reaction</a:t>
            </a:r>
          </a:p>
          <a:p>
            <a:pPr lvl="1"/>
            <a:r>
              <a:rPr lang="en-GB" dirty="0" smtClean="0"/>
              <a:t>Skin and mucosal changes can be subtle or absent in up to 20% of reactions (some patients can have only a decrease in blood pressure)</a:t>
            </a:r>
          </a:p>
          <a:p>
            <a:pPr lvl="1"/>
            <a:r>
              <a:rPr lang="en-GB" dirty="0" smtClean="0"/>
              <a:t>There can also be gastrointestinal symptoms (vomiting, </a:t>
            </a:r>
            <a:r>
              <a:rPr lang="en-GB" dirty="0" err="1" smtClean="0"/>
              <a:t>abdo</a:t>
            </a:r>
            <a:r>
              <a:rPr lang="en-GB" dirty="0" smtClean="0"/>
              <a:t> pain, incontinence)</a:t>
            </a:r>
          </a:p>
        </p:txBody>
      </p:sp>
    </p:spTree>
    <p:extLst>
      <p:ext uri="{BB962C8B-B14F-4D97-AF65-F5344CB8AC3E}">
        <p14:creationId xmlns:p14="http://schemas.microsoft.com/office/powerpoint/2010/main" val="21467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Sudden onset and rapid progression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1DDF307-6234-4DA6-B172-BDADA3CC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time of onset depends on the type of trigger</a:t>
            </a:r>
          </a:p>
          <a:p>
            <a:r>
              <a:rPr lang="en-US" sz="1800" dirty="0" smtClean="0"/>
              <a:t>Fatal </a:t>
            </a:r>
            <a:r>
              <a:rPr lang="en-US" sz="1800" dirty="0" smtClean="0">
                <a:solidFill>
                  <a:srgbClr val="FF0000"/>
                </a:solidFill>
              </a:rPr>
              <a:t>food</a:t>
            </a:r>
            <a:r>
              <a:rPr lang="en-US" sz="1800" dirty="0" smtClean="0"/>
              <a:t> reactions cause respiratory arrest typically after </a:t>
            </a:r>
            <a:r>
              <a:rPr lang="en-US" sz="1800" dirty="0" smtClean="0">
                <a:solidFill>
                  <a:srgbClr val="FF0000"/>
                </a:solidFill>
              </a:rPr>
              <a:t>30-35 mins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Insect stings </a:t>
            </a:r>
            <a:r>
              <a:rPr lang="en-US" sz="1800" dirty="0" smtClean="0"/>
              <a:t>cause collapse from shock after </a:t>
            </a:r>
            <a:r>
              <a:rPr lang="en-US" sz="1800" dirty="0" smtClean="0">
                <a:solidFill>
                  <a:srgbClr val="FF0000"/>
                </a:solidFill>
              </a:rPr>
              <a:t>10-15 mins</a:t>
            </a:r>
          </a:p>
          <a:p>
            <a:r>
              <a:rPr lang="en-US" sz="1800" dirty="0" smtClean="0"/>
              <a:t>Deaths caused by </a:t>
            </a:r>
            <a:r>
              <a:rPr lang="en-US" sz="1800" dirty="0" smtClean="0">
                <a:solidFill>
                  <a:srgbClr val="FF0000"/>
                </a:solidFill>
              </a:rPr>
              <a:t>IV medication </a:t>
            </a:r>
            <a:r>
              <a:rPr lang="en-US" sz="1800" dirty="0" smtClean="0"/>
              <a:t>occur most commonly within </a:t>
            </a:r>
            <a:r>
              <a:rPr lang="en-US" sz="1800" dirty="0" smtClean="0">
                <a:solidFill>
                  <a:srgbClr val="FF0000"/>
                </a:solidFill>
              </a:rPr>
              <a:t>5 mins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54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Life-threatening ABC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Airway problems:</a:t>
            </a:r>
          </a:p>
          <a:p>
            <a:pPr lvl="1"/>
            <a:r>
              <a:rPr lang="en-GB" sz="2000">
                <a:solidFill>
                  <a:srgbClr val="000000"/>
                </a:solidFill>
              </a:rPr>
              <a:t>Airway swelling eg. Throat and tongue swelling (The patient has difficulty in breathing and swallowing and feels that the throat is closing up)</a:t>
            </a:r>
          </a:p>
          <a:p>
            <a:pPr lvl="1"/>
            <a:r>
              <a:rPr lang="en-GB" sz="2000">
                <a:solidFill>
                  <a:srgbClr val="000000"/>
                </a:solidFill>
              </a:rPr>
              <a:t>Hoarse voice </a:t>
            </a:r>
          </a:p>
          <a:p>
            <a:pPr lvl="1"/>
            <a:r>
              <a:rPr lang="en-GB" sz="2000">
                <a:solidFill>
                  <a:srgbClr val="000000"/>
                </a:solidFill>
              </a:rPr>
              <a:t>Stridor </a:t>
            </a:r>
          </a:p>
        </p:txBody>
      </p:sp>
    </p:spTree>
    <p:extLst>
      <p:ext uri="{BB962C8B-B14F-4D97-AF65-F5344CB8AC3E}">
        <p14:creationId xmlns:p14="http://schemas.microsoft.com/office/powerpoint/2010/main" val="109640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Life-threatening ABC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58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Breathing problems</a:t>
            </a:r>
            <a:r>
              <a:rPr lang="en-US" sz="2400" dirty="0" smtClean="0"/>
              <a:t>:	</a:t>
            </a:r>
            <a:endParaRPr lang="en-US" sz="2400" dirty="0"/>
          </a:p>
          <a:p>
            <a:pPr lvl="1"/>
            <a:r>
              <a:rPr lang="en-US" sz="2000" dirty="0">
                <a:effectLst/>
              </a:rPr>
              <a:t>SOB</a:t>
            </a:r>
          </a:p>
          <a:p>
            <a:pPr lvl="1"/>
            <a:r>
              <a:rPr lang="en-US" sz="2000" dirty="0"/>
              <a:t>Increased RR</a:t>
            </a:r>
          </a:p>
          <a:p>
            <a:pPr lvl="1"/>
            <a:r>
              <a:rPr lang="en-US" sz="2000" dirty="0">
                <a:effectLst/>
              </a:rPr>
              <a:t>Wheeze</a:t>
            </a:r>
          </a:p>
          <a:p>
            <a:pPr lvl="1"/>
            <a:r>
              <a:rPr lang="en-US" sz="2000" dirty="0"/>
              <a:t>Patient becoming tired</a:t>
            </a:r>
          </a:p>
          <a:p>
            <a:pPr lvl="1"/>
            <a:r>
              <a:rPr lang="en-US" sz="2000" dirty="0">
                <a:effectLst/>
              </a:rPr>
              <a:t>Confusion caused by hypoxia</a:t>
            </a:r>
          </a:p>
          <a:p>
            <a:pPr lvl="1"/>
            <a:r>
              <a:rPr lang="en-US" sz="2000" dirty="0"/>
              <a:t>Cyanosis</a:t>
            </a:r>
          </a:p>
          <a:p>
            <a:pPr lvl="1"/>
            <a:r>
              <a:rPr lang="en-US" sz="2000" dirty="0">
                <a:effectLst/>
              </a:rPr>
              <a:t>Respiratory </a:t>
            </a:r>
            <a:r>
              <a:rPr lang="en-US" sz="2000" dirty="0" smtClean="0">
                <a:effectLst/>
              </a:rPr>
              <a:t>arrest</a:t>
            </a:r>
            <a:endParaRPr lang="en-US" dirty="0">
              <a:effectLst/>
            </a:endParaRPr>
          </a:p>
          <a:p>
            <a:r>
              <a:rPr lang="en-GB" sz="2000" dirty="0" smtClean="0"/>
              <a:t>Anaphylaxis can present like an acute asthma attack with no other features of anaphylaxis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9447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Life-threatening ABC problems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sz="1800"/>
              <a:t>Circulation problems:</a:t>
            </a:r>
          </a:p>
          <a:p>
            <a:pPr lvl="1"/>
            <a:r>
              <a:rPr lang="en-GB" sz="1800"/>
              <a:t>Signs of shock </a:t>
            </a:r>
            <a:r>
              <a:rPr lang="mr-IN" sz="1800"/>
              <a:t>–</a:t>
            </a:r>
            <a:r>
              <a:rPr lang="en-GB" sz="1800"/>
              <a:t> pale, clammy</a:t>
            </a:r>
          </a:p>
          <a:p>
            <a:pPr lvl="1"/>
            <a:r>
              <a:rPr lang="en-GB" sz="1800"/>
              <a:t>Tachycardia</a:t>
            </a:r>
          </a:p>
          <a:p>
            <a:pPr lvl="1"/>
            <a:r>
              <a:rPr lang="en-US" sz="1800"/>
              <a:t>Hypotension</a:t>
            </a:r>
            <a:endParaRPr lang="en-GB" sz="1800"/>
          </a:p>
          <a:p>
            <a:pPr lvl="1"/>
            <a:r>
              <a:rPr lang="en-GB" sz="1800"/>
              <a:t>Decreased conscious level or loss of consciousness</a:t>
            </a:r>
          </a:p>
          <a:p>
            <a:pPr lvl="1"/>
            <a:r>
              <a:rPr lang="en-GB" sz="1800"/>
              <a:t>Bradycardia (late feature)</a:t>
            </a:r>
          </a:p>
          <a:p>
            <a:pPr lvl="1"/>
            <a:r>
              <a:rPr lang="en-GB" sz="1800"/>
              <a:t>Cardiac arrest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639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xmlns="" id="{B1E3044D-AD17-4052-A453-8AA654EFAB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Skin changes</a:t>
            </a:r>
          </a:p>
        </p:txBody>
      </p:sp>
      <p:sp>
        <p:nvSpPr>
          <p:cNvPr id="13" name="Round Single Corner Rectangle 24">
            <a:extLst>
              <a:ext uri="{FF2B5EF4-FFF2-40B4-BE49-F238E27FC236}">
                <a16:creationId xmlns:a16="http://schemas.microsoft.com/office/drawing/2014/main" xmlns="" id="{81289F98-975F-4EB2-9553-8E1A9946B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523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901" y="775380"/>
            <a:ext cx="1812630" cy="2377220"/>
          </a:xfrm>
          <a:prstGeom prst="rect">
            <a:avLst/>
          </a:prstGeom>
        </p:spPr>
      </p:pic>
      <p:sp>
        <p:nvSpPr>
          <p:cNvPr id="15" name="Round Single Corner Rectangle 22">
            <a:extLst>
              <a:ext uri="{FF2B5EF4-FFF2-40B4-BE49-F238E27FC236}">
                <a16:creationId xmlns:a16="http://schemas.microsoft.com/office/drawing/2014/main" xmlns="" id="{1F564BCF-97B6-4D86-94EE-DD1B587F2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523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 Single Corner Rectangle 23">
            <a:extLst>
              <a:ext uri="{FF2B5EF4-FFF2-40B4-BE49-F238E27FC236}">
                <a16:creationId xmlns:a16="http://schemas.microsoft.com/office/drawing/2014/main" xmlns="" id="{54600AC1-F146-4567-9C5E-A96D6D349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523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ound Single Corner Rectangle 25">
            <a:extLst>
              <a:ext uri="{FF2B5EF4-FFF2-40B4-BE49-F238E27FC236}">
                <a16:creationId xmlns:a16="http://schemas.microsoft.com/office/drawing/2014/main" xmlns="" id="{EBA7E638-205A-4579-864F-125BAC629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523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847" y="3659613"/>
            <a:ext cx="2375236" cy="22149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3038478"/>
            <a:ext cx="3795142" cy="2843844"/>
          </a:xfrm>
        </p:spPr>
        <p:txBody>
          <a:bodyPr anchor="ctr">
            <a:normAutofit/>
          </a:bodyPr>
          <a:lstStyle/>
          <a:p>
            <a:r>
              <a:rPr lang="en-GB" sz="1800">
                <a:solidFill>
                  <a:srgbClr val="FFFFFF"/>
                </a:solidFill>
              </a:rPr>
              <a:t>Urticaria/ wheals</a:t>
            </a:r>
          </a:p>
          <a:p>
            <a:r>
              <a:rPr lang="en-GB" sz="1800">
                <a:solidFill>
                  <a:srgbClr val="FFFFFF"/>
                </a:solidFill>
              </a:rPr>
              <a:t>Angioedema</a:t>
            </a: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xmlns="" id="{2854001E-6E9D-464A-9B65-A4012F7B3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2C9802A-EFBD-41D4-894F-AFD985DBA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9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472</Words>
  <Application>Microsoft Macintosh PowerPoint</Application>
  <PresentationFormat>Widescreen</PresentationFormat>
  <Paragraphs>97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Mangal</vt:lpstr>
      <vt:lpstr>Arial</vt:lpstr>
      <vt:lpstr>Office Theme</vt:lpstr>
      <vt:lpstr>Anaphylaxis </vt:lpstr>
      <vt:lpstr>Definition</vt:lpstr>
      <vt:lpstr>Problem</vt:lpstr>
      <vt:lpstr>How to recognise anaphylaxis?</vt:lpstr>
      <vt:lpstr>Sudden onset and rapid progression</vt:lpstr>
      <vt:lpstr>Life-threatening ABC problems</vt:lpstr>
      <vt:lpstr>Life-threatening ABC problems</vt:lpstr>
      <vt:lpstr>Life-threatening ABC problems</vt:lpstr>
      <vt:lpstr>Skin changes</vt:lpstr>
      <vt:lpstr>Aetiology</vt:lpstr>
      <vt:lpstr>Differential diagnoses</vt:lpstr>
      <vt:lpstr>Management</vt:lpstr>
      <vt:lpstr>Remove allergens</vt:lpstr>
      <vt:lpstr>IM Adrenaline</vt:lpstr>
      <vt:lpstr>Doses</vt:lpstr>
      <vt:lpstr>Antihistamines (after initial resuscitation)</vt:lpstr>
      <vt:lpstr>Steroids (after initial resuscitation)</vt:lpstr>
      <vt:lpstr>Investigations</vt:lpstr>
      <vt:lpstr>Mast cell tryptase levels</vt:lpstr>
      <vt:lpstr>Blood sample timing</vt:lpstr>
      <vt:lpstr>Adrenaline auto-injector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Anaphylaxis </dc:title>
  <dc:creator>Thomas Tay (UG)</dc:creator>
  <cp:lastModifiedBy>Thomas Tay (UG)</cp:lastModifiedBy>
  <cp:revision>16</cp:revision>
  <dcterms:created xsi:type="dcterms:W3CDTF">2019-03-16T22:44:59Z</dcterms:created>
  <dcterms:modified xsi:type="dcterms:W3CDTF">2019-03-18T10:03:10Z</dcterms:modified>
</cp:coreProperties>
</file>